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66" r:id="rId15"/>
    <p:sldId id="265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aayvanger, MTJ (Marjolein)" userId="S::m.kraayvanger@hethooghuis.nl::12b201f9-5190-404f-9089-b8bc1558a8f7" providerId="AD" clId="Web-{A89FDC27-07B8-04FB-9C2F-8E0F4B5AC344}"/>
    <pc:docChg chg="modSld">
      <pc:chgData name="Kraayvanger, MTJ (Marjolein)" userId="S::m.kraayvanger@hethooghuis.nl::12b201f9-5190-404f-9089-b8bc1558a8f7" providerId="AD" clId="Web-{A89FDC27-07B8-04FB-9C2F-8E0F4B5AC344}" dt="2018-12-05T07:40:32.442" v="15" actId="1076"/>
      <pc:docMkLst>
        <pc:docMk/>
      </pc:docMkLst>
      <pc:sldChg chg="addSp delSp modSp">
        <pc:chgData name="Kraayvanger, MTJ (Marjolein)" userId="S::m.kraayvanger@hethooghuis.nl::12b201f9-5190-404f-9089-b8bc1558a8f7" providerId="AD" clId="Web-{A89FDC27-07B8-04FB-9C2F-8E0F4B5AC344}" dt="2018-12-05T07:40:32.442" v="15" actId="1076"/>
        <pc:sldMkLst>
          <pc:docMk/>
          <pc:sldMk cId="2087634974" sldId="262"/>
        </pc:sldMkLst>
        <pc:picChg chg="mod">
          <ac:chgData name="Kraayvanger, MTJ (Marjolein)" userId="S::m.kraayvanger@hethooghuis.nl::12b201f9-5190-404f-9089-b8bc1558a8f7" providerId="AD" clId="Web-{A89FDC27-07B8-04FB-9C2F-8E0F4B5AC344}" dt="2018-12-05T07:40:32.442" v="15" actId="1076"/>
          <ac:picMkLst>
            <pc:docMk/>
            <pc:sldMk cId="2087634974" sldId="262"/>
            <ac:picMk id="2" creationId="{00000000-0000-0000-0000-000000000000}"/>
          </ac:picMkLst>
        </pc:picChg>
        <pc:picChg chg="mod">
          <ac:chgData name="Kraayvanger, MTJ (Marjolein)" userId="S::m.kraayvanger@hethooghuis.nl::12b201f9-5190-404f-9089-b8bc1558a8f7" providerId="AD" clId="Web-{A89FDC27-07B8-04FB-9C2F-8E0F4B5AC344}" dt="2018-12-05T07:40:05.582" v="8" actId="1076"/>
          <ac:picMkLst>
            <pc:docMk/>
            <pc:sldMk cId="2087634974" sldId="262"/>
            <ac:picMk id="4" creationId="{00000000-0000-0000-0000-000000000000}"/>
          </ac:picMkLst>
        </pc:picChg>
        <pc:picChg chg="add mod">
          <ac:chgData name="Kraayvanger, MTJ (Marjolein)" userId="S::m.kraayvanger@hethooghuis.nl::12b201f9-5190-404f-9089-b8bc1558a8f7" providerId="AD" clId="Web-{A89FDC27-07B8-04FB-9C2F-8E0F4B5AC344}" dt="2018-12-05T07:40:01.082" v="7" actId="1076"/>
          <ac:picMkLst>
            <pc:docMk/>
            <pc:sldMk cId="2087634974" sldId="262"/>
            <ac:picMk id="5" creationId="{37FAA63F-8B74-4378-B886-4B9193D4D576}"/>
          </ac:picMkLst>
        </pc:picChg>
        <pc:picChg chg="mod">
          <ac:chgData name="Kraayvanger, MTJ (Marjolein)" userId="S::m.kraayvanger@hethooghuis.nl::12b201f9-5190-404f-9089-b8bc1558a8f7" providerId="AD" clId="Web-{A89FDC27-07B8-04FB-9C2F-8E0F4B5AC344}" dt="2018-12-05T07:40:09.426" v="9" actId="1076"/>
          <ac:picMkLst>
            <pc:docMk/>
            <pc:sldMk cId="2087634974" sldId="262"/>
            <ac:picMk id="4098" creationId="{00000000-0000-0000-0000-000000000000}"/>
          </ac:picMkLst>
        </pc:picChg>
        <pc:picChg chg="mod">
          <ac:chgData name="Kraayvanger, MTJ (Marjolein)" userId="S::m.kraayvanger@hethooghuis.nl::12b201f9-5190-404f-9089-b8bc1558a8f7" providerId="AD" clId="Web-{A89FDC27-07B8-04FB-9C2F-8E0F4B5AC344}" dt="2018-12-05T07:40:27.348" v="13" actId="1076"/>
          <ac:picMkLst>
            <pc:docMk/>
            <pc:sldMk cId="2087634974" sldId="262"/>
            <ac:picMk id="4100" creationId="{00000000-0000-0000-0000-000000000000}"/>
          </ac:picMkLst>
        </pc:picChg>
        <pc:picChg chg="del mod">
          <ac:chgData name="Kraayvanger, MTJ (Marjolein)" userId="S::m.kraayvanger@hethooghuis.nl::12b201f9-5190-404f-9089-b8bc1558a8f7" providerId="AD" clId="Web-{A89FDC27-07B8-04FB-9C2F-8E0F4B5AC344}" dt="2018-12-05T07:40:21.801" v="12"/>
          <ac:picMkLst>
            <pc:docMk/>
            <pc:sldMk cId="2087634974" sldId="262"/>
            <ac:picMk id="4102" creationId="{00000000-0000-0000-0000-000000000000}"/>
          </ac:picMkLst>
        </pc:picChg>
        <pc:picChg chg="mod">
          <ac:chgData name="Kraayvanger, MTJ (Marjolein)" userId="S::m.kraayvanger@hethooghuis.nl::12b201f9-5190-404f-9089-b8bc1558a8f7" providerId="AD" clId="Web-{A89FDC27-07B8-04FB-9C2F-8E0F4B5AC344}" dt="2018-12-05T07:40:29.660" v="14" actId="1076"/>
          <ac:picMkLst>
            <pc:docMk/>
            <pc:sldMk cId="2087634974" sldId="262"/>
            <ac:picMk id="4104" creationId="{00000000-0000-0000-0000-000000000000}"/>
          </ac:picMkLst>
        </pc:picChg>
        <pc:picChg chg="mod">
          <ac:chgData name="Kraayvanger, MTJ (Marjolein)" userId="S::m.kraayvanger@hethooghuis.nl::12b201f9-5190-404f-9089-b8bc1558a8f7" providerId="AD" clId="Web-{A89FDC27-07B8-04FB-9C2F-8E0F4B5AC344}" dt="2018-12-05T07:39:53.723" v="6" actId="1076"/>
          <ac:picMkLst>
            <pc:docMk/>
            <pc:sldMk cId="2087634974" sldId="262"/>
            <ac:picMk id="4106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F7ED-82F2-464D-9C6A-833FC50F2388}" type="datetimeFigureOut">
              <a:rPr lang="nl-NL" smtClean="0"/>
              <a:t>12-2-2019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C5F8-8B47-4364-A6A2-C7938EBC9B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346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F7ED-82F2-464D-9C6A-833FC50F2388}" type="datetimeFigureOut">
              <a:rPr lang="nl-NL" smtClean="0"/>
              <a:t>12-2-2019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C5F8-8B47-4364-A6A2-C7938EBC9B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6912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F7ED-82F2-464D-9C6A-833FC50F2388}" type="datetimeFigureOut">
              <a:rPr lang="nl-NL" smtClean="0"/>
              <a:t>12-2-2019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C5F8-8B47-4364-A6A2-C7938EBC9B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1560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F7ED-82F2-464D-9C6A-833FC50F2388}" type="datetimeFigureOut">
              <a:rPr lang="nl-NL" smtClean="0"/>
              <a:t>12-2-2019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C5F8-8B47-4364-A6A2-C7938EBC9B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0674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F7ED-82F2-464D-9C6A-833FC50F2388}" type="datetimeFigureOut">
              <a:rPr lang="nl-NL" smtClean="0"/>
              <a:t>12-2-2019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C5F8-8B47-4364-A6A2-C7938EBC9B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848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F7ED-82F2-464D-9C6A-833FC50F2388}" type="datetimeFigureOut">
              <a:rPr lang="nl-NL" smtClean="0"/>
              <a:t>12-2-2019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C5F8-8B47-4364-A6A2-C7938EBC9B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0339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F7ED-82F2-464D-9C6A-833FC50F2388}" type="datetimeFigureOut">
              <a:rPr lang="nl-NL" smtClean="0"/>
              <a:t>12-2-2019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C5F8-8B47-4364-A6A2-C7938EBC9B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25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F7ED-82F2-464D-9C6A-833FC50F2388}" type="datetimeFigureOut">
              <a:rPr lang="nl-NL" smtClean="0"/>
              <a:t>12-2-2019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C5F8-8B47-4364-A6A2-C7938EBC9B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514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F7ED-82F2-464D-9C6A-833FC50F2388}" type="datetimeFigureOut">
              <a:rPr lang="nl-NL" smtClean="0"/>
              <a:t>12-2-2019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C5F8-8B47-4364-A6A2-C7938EBC9B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564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F7ED-82F2-464D-9C6A-833FC50F2388}" type="datetimeFigureOut">
              <a:rPr lang="nl-NL" smtClean="0"/>
              <a:t>12-2-2019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C5F8-8B47-4364-A6A2-C7938EBC9B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578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F7ED-82F2-464D-9C6A-833FC50F2388}" type="datetimeFigureOut">
              <a:rPr lang="nl-NL" smtClean="0"/>
              <a:t>12-2-2019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C5F8-8B47-4364-A6A2-C7938EBC9B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181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5000"/>
                <a:lumOff val="1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0F7ED-82F2-464D-9C6A-833FC50F2388}" type="datetimeFigureOut">
              <a:rPr lang="nl-NL" smtClean="0"/>
              <a:t>12-2-2019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BC5F8-8B47-4364-A6A2-C7938EBC9B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423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Cultuur van het moderne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Eerste helft van de 20</a:t>
            </a:r>
            <a:r>
              <a:rPr lang="nl-NL" baseline="30000" dirty="0"/>
              <a:t>e</a:t>
            </a:r>
            <a:r>
              <a:rPr lang="nl-NL" dirty="0"/>
              <a:t> eeuw</a:t>
            </a:r>
          </a:p>
        </p:txBody>
      </p:sp>
    </p:spTree>
    <p:extLst>
      <p:ext uri="{BB962C8B-B14F-4D97-AF65-F5344CB8AC3E}">
        <p14:creationId xmlns:p14="http://schemas.microsoft.com/office/powerpoint/2010/main" val="178190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57200" y="339634"/>
            <a:ext cx="448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B0F0"/>
                </a:solidFill>
              </a:rPr>
              <a:t>Kunst en gevoel</a:t>
            </a:r>
            <a:endParaRPr lang="nl-NL" dirty="0">
              <a:solidFill>
                <a:srgbClr val="00B0F0"/>
              </a:solidFill>
            </a:endParaRPr>
          </a:p>
        </p:txBody>
      </p:sp>
      <p:pic>
        <p:nvPicPr>
          <p:cNvPr id="3" name="Picture 2" descr="The Scre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5" y="1401755"/>
            <a:ext cx="1728332" cy="220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2.bp.blogspot.com/-cNpJza8JBNg/VenLyU9KBWI/AAAAAAAE1y0/_D_fxGE0qo0/s1600/Wassily%2BKandinsky%2BTutt%2527Art%2540%2B%25288%25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370" y="1401755"/>
            <a:ext cx="2670853" cy="220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57200" y="849086"/>
            <a:ext cx="877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Welke kenmerken denk je dat er horen bij het expressionisme als stroming?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457200" y="3859306"/>
            <a:ext cx="99104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Niet streven naar het weergeven van de werkelijkheid.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De werkelijkheid wordt vervormd weergegeven, aangepast aan het gevoel.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Bestaande academische regels worden over boord gegooid, men haalt inspiratie uit kindertekeningen, natuurvolkeren en volkskunst, alles wat “eerlijk en direct” is.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Positief expressionisme </a:t>
            </a:r>
            <a:r>
              <a:rPr lang="nl-NL" dirty="0" smtClean="0">
                <a:sym typeface="Wingdings" panose="05000000000000000000" pitchFamily="2" charset="2"/>
              </a:rPr>
              <a:t> levenslust en oerdrift.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sym typeface="Wingdings" panose="05000000000000000000" pitchFamily="2" charset="2"/>
              </a:rPr>
              <a:t>Negatief expressionisme  angsten, nachtmerries, etc. 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2569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4.bp.blogspot.com/-PdqiBLR14ZI/TepE_wImWMI/AAAAAAAABP8/qllnUrTPUww/s1600/Henri+Matisse+-+retrato+de+la+raya+ver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41" y="1250576"/>
            <a:ext cx="3550024" cy="532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57200" y="339634"/>
            <a:ext cx="448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B0F0"/>
                </a:solidFill>
              </a:rPr>
              <a:t>Kunst en gevoel</a:t>
            </a:r>
            <a:endParaRPr lang="nl-NL" dirty="0">
              <a:solidFill>
                <a:srgbClr val="00B0F0"/>
              </a:solidFill>
            </a:endParaRPr>
          </a:p>
        </p:txBody>
      </p:sp>
      <p:pic>
        <p:nvPicPr>
          <p:cNvPr id="5124" name="Picture 4" descr="The Dessert: Harmony in Red, 1908 by Henri Matis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0" y="1250576"/>
            <a:ext cx="5169461" cy="412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937760" y="5580529"/>
            <a:ext cx="5766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Henri Matisse</a:t>
            </a:r>
          </a:p>
          <a:p>
            <a:r>
              <a:rPr lang="nl-NL" dirty="0" err="1" smtClean="0"/>
              <a:t>Één</a:t>
            </a:r>
            <a:r>
              <a:rPr lang="nl-NL" dirty="0" smtClean="0"/>
              <a:t> van de Fauvisten/les </a:t>
            </a:r>
            <a:r>
              <a:rPr lang="nl-NL" dirty="0" err="1" smtClean="0"/>
              <a:t>Fauves</a:t>
            </a:r>
            <a:r>
              <a:rPr lang="nl-NL" dirty="0" smtClean="0"/>
              <a:t>, kunstenaarsgroep 1905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361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57200" y="339634"/>
            <a:ext cx="448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B0F0"/>
                </a:solidFill>
              </a:rPr>
              <a:t>Kunst en gevoel</a:t>
            </a:r>
            <a:endParaRPr lang="nl-NL" dirty="0">
              <a:solidFill>
                <a:srgbClr val="00B0F0"/>
              </a:solidFill>
            </a:endParaRPr>
          </a:p>
        </p:txBody>
      </p:sp>
      <p:pic>
        <p:nvPicPr>
          <p:cNvPr id="7170" name="Picture 2" descr="https://upload.wikimedia.org/wikipedia/commons/thumb/7/7b/Kirchner_1913_Street%2C_Berlin.jpg/800px-Kirchner_1913_Street%2C_Berl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36468"/>
            <a:ext cx="3868475" cy="511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upload.wikimedia.org/wikipedia/commons/2/24/Ernst_Ludwig_Kirchner_-_Brandenburger_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36468"/>
            <a:ext cx="4833257" cy="345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572000" y="4767943"/>
            <a:ext cx="4833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Ernst Ludwig </a:t>
            </a:r>
            <a:r>
              <a:rPr lang="nl-NL" dirty="0" err="1" smtClean="0"/>
              <a:t>Kirchner</a:t>
            </a:r>
            <a:endParaRPr lang="nl-NL" dirty="0" smtClean="0"/>
          </a:p>
          <a:p>
            <a:r>
              <a:rPr lang="nl-NL" dirty="0" err="1" smtClean="0"/>
              <a:t>Één</a:t>
            </a:r>
            <a:r>
              <a:rPr lang="nl-NL" dirty="0" smtClean="0"/>
              <a:t> van de </a:t>
            </a:r>
            <a:r>
              <a:rPr lang="nl-NL" dirty="0" err="1" smtClean="0"/>
              <a:t>kunstaanrsgroep</a:t>
            </a:r>
            <a:r>
              <a:rPr lang="nl-NL" dirty="0" smtClean="0"/>
              <a:t> Die </a:t>
            </a:r>
            <a:r>
              <a:rPr lang="nl-NL" dirty="0" err="1" smtClean="0"/>
              <a:t>Brucke</a:t>
            </a:r>
            <a:r>
              <a:rPr lang="nl-NL" dirty="0" smtClean="0"/>
              <a:t> (1905), vier autodidacten.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9405257" y="4310764"/>
            <a:ext cx="16145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00" i="1" dirty="0">
                <a:solidFill>
                  <a:srgbClr val="222222"/>
                </a:solidFill>
                <a:latin typeface="Arial" panose="020B0604020202020204" pitchFamily="34" charset="0"/>
              </a:rPr>
              <a:t>Brandenburger Tor</a:t>
            </a:r>
            <a:r>
              <a:rPr lang="nl-NL" sz="1000" dirty="0">
                <a:solidFill>
                  <a:srgbClr val="222222"/>
                </a:solidFill>
                <a:latin typeface="Arial" panose="020B0604020202020204" pitchFamily="34" charset="0"/>
              </a:rPr>
              <a:t>, 1915</a:t>
            </a:r>
            <a:endParaRPr lang="nl-NL" sz="1000" dirty="0"/>
          </a:p>
        </p:txBody>
      </p:sp>
      <p:sp>
        <p:nvSpPr>
          <p:cNvPr id="5" name="Rechthoek 4"/>
          <p:cNvSpPr/>
          <p:nvPr/>
        </p:nvSpPr>
        <p:spPr>
          <a:xfrm>
            <a:off x="457200" y="6310697"/>
            <a:ext cx="13901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00" i="1" dirty="0">
                <a:solidFill>
                  <a:srgbClr val="222222"/>
                </a:solidFill>
                <a:latin typeface="Arial" panose="020B0604020202020204" pitchFamily="34" charset="0"/>
              </a:rPr>
              <a:t>Straat, Berlijn</a:t>
            </a:r>
            <a:r>
              <a:rPr lang="nl-NL" sz="1000" dirty="0">
                <a:solidFill>
                  <a:srgbClr val="222222"/>
                </a:solidFill>
                <a:latin typeface="Arial" panose="020B0604020202020204" pitchFamily="34" charset="0"/>
              </a:rPr>
              <a:t> (1913</a:t>
            </a:r>
            <a:r>
              <a:rPr lang="nl-NL" sz="1000" dirty="0" smtClean="0">
                <a:solidFill>
                  <a:srgbClr val="222222"/>
                </a:solidFill>
                <a:latin typeface="Arial" panose="020B0604020202020204" pitchFamily="34" charset="0"/>
              </a:rPr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9387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upload.wikimedia.org/wikipedia/commons/thumb/4/4c/Wassily_Kandinsky_-_Romantic_Landscape_-_Google_Art_Project.jpg/800px-Wassily_Kandinsky_-_Romantic_Landscape_-_Google_Art_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08966"/>
            <a:ext cx="4102916" cy="295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57200" y="339634"/>
            <a:ext cx="448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B0F0"/>
                </a:solidFill>
              </a:rPr>
              <a:t>Kunst en gevoel</a:t>
            </a:r>
            <a:endParaRPr lang="nl-NL" dirty="0">
              <a:solidFill>
                <a:srgbClr val="00B0F0"/>
              </a:solidFill>
            </a:endParaRPr>
          </a:p>
        </p:txBody>
      </p:sp>
      <p:pic>
        <p:nvPicPr>
          <p:cNvPr id="8196" name="Picture 4" descr="Wassily Kandinskys Improvisation Klamm - kunsthandelrosing.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584" y="708966"/>
            <a:ext cx="5029200" cy="507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ueber das geistige in von kandinsky wassily - ZVA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527" y="3821456"/>
            <a:ext cx="2276589" cy="292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815584" y="5787813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Wassily</a:t>
            </a:r>
            <a:r>
              <a:rPr lang="nl-NL" dirty="0" smtClean="0"/>
              <a:t> </a:t>
            </a:r>
            <a:r>
              <a:rPr lang="nl-NL" dirty="0" err="1" smtClean="0"/>
              <a:t>Kandinsky</a:t>
            </a:r>
            <a:endParaRPr lang="nl-NL" dirty="0" smtClean="0"/>
          </a:p>
          <a:p>
            <a:r>
              <a:rPr lang="nl-NL" dirty="0" smtClean="0"/>
              <a:t>Der </a:t>
            </a:r>
            <a:r>
              <a:rPr lang="nl-NL" dirty="0" err="1" smtClean="0"/>
              <a:t>Blaue</a:t>
            </a:r>
            <a:r>
              <a:rPr lang="nl-NL" dirty="0" smtClean="0"/>
              <a:t> </a:t>
            </a:r>
            <a:r>
              <a:rPr lang="nl-NL" dirty="0" err="1" smtClean="0"/>
              <a:t>reiter</a:t>
            </a:r>
            <a:endParaRPr lang="nl-NL" dirty="0" smtClean="0"/>
          </a:p>
          <a:p>
            <a:r>
              <a:rPr lang="nl-NL" dirty="0" smtClean="0"/>
              <a:t>Vriendschap met </a:t>
            </a:r>
            <a:r>
              <a:rPr lang="nl-NL" dirty="0" err="1" smtClean="0"/>
              <a:t>Schönberg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57200" y="3821456"/>
            <a:ext cx="16674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Op zoek naar abstractie. </a:t>
            </a:r>
          </a:p>
          <a:p>
            <a:endParaRPr lang="nl-NL" dirty="0"/>
          </a:p>
          <a:p>
            <a:r>
              <a:rPr lang="nl-NL" dirty="0" smtClean="0"/>
              <a:t>Voorwerpen, leiden af van waar het werkelijk omgaat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596431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57200" y="339634"/>
            <a:ext cx="448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B0F0"/>
                </a:solidFill>
              </a:rPr>
              <a:t>Kunst en gevoel</a:t>
            </a:r>
            <a:endParaRPr lang="nl-NL" dirty="0">
              <a:solidFill>
                <a:srgbClr val="00B0F0"/>
              </a:solidFill>
            </a:endParaRPr>
          </a:p>
        </p:txBody>
      </p:sp>
      <p:pic>
        <p:nvPicPr>
          <p:cNvPr id="2050" name="Picture 2" descr="Einstein Tower Potsdam | Einstein Tower designed by Eri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37210"/>
            <a:ext cx="6720463" cy="448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7289074" y="5480148"/>
            <a:ext cx="429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Einstein toren, Potsdam, 1920-21</a:t>
            </a:r>
          </a:p>
          <a:p>
            <a:r>
              <a:rPr lang="nl-NL" dirty="0" err="1" smtClean="0"/>
              <a:t>Erich</a:t>
            </a:r>
            <a:r>
              <a:rPr lang="nl-NL" dirty="0" smtClean="0"/>
              <a:t> </a:t>
            </a:r>
            <a:r>
              <a:rPr lang="nl-NL" dirty="0" err="1" smtClean="0"/>
              <a:t>Mendelsohn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7445829" y="1637210"/>
            <a:ext cx="4140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Waarom is expressionisme en bouwkunst een moeilijke combinatie (aan het begin van de 20</a:t>
            </a:r>
            <a:r>
              <a:rPr lang="nl-NL" baseline="30000" dirty="0" smtClean="0"/>
              <a:t>e</a:t>
            </a:r>
            <a:r>
              <a:rPr lang="nl-NL" dirty="0" smtClean="0"/>
              <a:t> eeuw)? </a:t>
            </a:r>
          </a:p>
          <a:p>
            <a:endParaRPr lang="nl-NL" dirty="0"/>
          </a:p>
          <a:p>
            <a:r>
              <a:rPr lang="nl-NL" dirty="0" smtClean="0"/>
              <a:t>Hoe denk je dat deze toren gemaakt is?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2653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57200" y="339634"/>
            <a:ext cx="448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B0F0"/>
                </a:solidFill>
              </a:rPr>
              <a:t>Kunst en gevoel</a:t>
            </a:r>
            <a:endParaRPr lang="nl-NL" dirty="0">
              <a:solidFill>
                <a:srgbClr val="00B0F0"/>
              </a:solidFill>
            </a:endParaRPr>
          </a:p>
        </p:txBody>
      </p:sp>
      <p:pic>
        <p:nvPicPr>
          <p:cNvPr id="1026" name="Picture 2" descr="GÃ¶theanum in Dornach / Arlesheim Foto &amp; Bild | europe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66" y="1750422"/>
            <a:ext cx="5001139" cy="333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udolf steiner philosophy of education presentation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129" y="1750422"/>
            <a:ext cx="4442551" cy="333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031966" y="5303520"/>
            <a:ext cx="5001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Het 2</a:t>
            </a:r>
            <a:r>
              <a:rPr lang="nl-NL" baseline="30000" dirty="0" smtClean="0"/>
              <a:t>e</a:t>
            </a:r>
            <a:r>
              <a:rPr lang="nl-NL" dirty="0" smtClean="0"/>
              <a:t> </a:t>
            </a:r>
            <a:r>
              <a:rPr lang="nl-NL" dirty="0" err="1" smtClean="0"/>
              <a:t>Goetheanum</a:t>
            </a:r>
            <a:r>
              <a:rPr lang="nl-NL" dirty="0" smtClean="0"/>
              <a:t>, 1928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713129" y="5303520"/>
            <a:ext cx="444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Antroposoof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5707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70263" y="339634"/>
            <a:ext cx="448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B0F0"/>
                </a:solidFill>
              </a:rPr>
              <a:t>Kunst en gevoel</a:t>
            </a: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70262" y="1645538"/>
            <a:ext cx="1109036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baseline="0" dirty="0" smtClean="0"/>
              <a:t>Arnold </a:t>
            </a:r>
            <a:r>
              <a:rPr lang="nl-NL" baseline="0" dirty="0" err="1" smtClean="0"/>
              <a:t>Schönberg</a:t>
            </a:r>
            <a:r>
              <a:rPr lang="nl-NL" baseline="0" dirty="0" smtClean="0"/>
              <a:t> . </a:t>
            </a:r>
            <a:r>
              <a:rPr lang="nl-NL" i="1" baseline="0" dirty="0"/>
              <a:t>‘Kunst behoort tot het onderbewuste, het instinctieve’.</a:t>
            </a:r>
            <a:r>
              <a:rPr lang="nl-NL" baseline="0" dirty="0"/>
              <a:t> </a:t>
            </a:r>
            <a:endParaRPr lang="nl-NL" baseline="0" dirty="0" smtClean="0"/>
          </a:p>
          <a:p>
            <a:endParaRPr lang="nl-NL" baseline="0" dirty="0"/>
          </a:p>
          <a:p>
            <a:r>
              <a:rPr lang="nl-NL" baseline="0" dirty="0"/>
              <a:t>Hij breekt met de regels van de klassieke </a:t>
            </a:r>
            <a:r>
              <a:rPr lang="nl-NL" b="1" baseline="0" dirty="0"/>
              <a:t>harmonieleer .</a:t>
            </a:r>
          </a:p>
          <a:p>
            <a:r>
              <a:rPr lang="nl-NL" b="1" baseline="0" dirty="0" err="1" smtClean="0">
                <a:solidFill>
                  <a:schemeClr val="accent1"/>
                </a:solidFill>
              </a:rPr>
              <a:t>Polytonale</a:t>
            </a:r>
            <a:r>
              <a:rPr lang="nl-NL" b="1" baseline="0" dirty="0" smtClean="0">
                <a:solidFill>
                  <a:schemeClr val="accent1"/>
                </a:solidFill>
              </a:rPr>
              <a:t> </a:t>
            </a:r>
            <a:r>
              <a:rPr lang="nl-NL" baseline="0" dirty="0" smtClean="0"/>
              <a:t>muziek</a:t>
            </a:r>
            <a:r>
              <a:rPr lang="nl-NL" dirty="0" smtClean="0"/>
              <a:t> </a:t>
            </a:r>
            <a:r>
              <a:rPr lang="nl-NL" dirty="0" smtClean="0">
                <a:sym typeface="Wingdings" panose="05000000000000000000" pitchFamily="2" charset="2"/>
              </a:rPr>
              <a:t> gebruik van meerdere toonsoorten door elkaar.</a:t>
            </a:r>
            <a:endParaRPr lang="nl-NL" b="1" baseline="0" dirty="0" smtClean="0">
              <a:solidFill>
                <a:schemeClr val="accent1"/>
              </a:solidFill>
            </a:endParaRPr>
          </a:p>
          <a:p>
            <a:r>
              <a:rPr lang="nl-NL" b="1" dirty="0">
                <a:solidFill>
                  <a:schemeClr val="accent1"/>
                </a:solidFill>
              </a:rPr>
              <a:t>A</a:t>
            </a:r>
            <a:r>
              <a:rPr lang="nl-NL" b="1" baseline="0" dirty="0" smtClean="0">
                <a:solidFill>
                  <a:schemeClr val="accent1"/>
                </a:solidFill>
              </a:rPr>
              <a:t>tonale </a:t>
            </a:r>
            <a:r>
              <a:rPr lang="nl-NL" baseline="0" dirty="0"/>
              <a:t>muziek </a:t>
            </a:r>
            <a:r>
              <a:rPr lang="nl-NL" baseline="0" dirty="0" smtClean="0">
                <a:sym typeface="Wingdings" panose="05000000000000000000" pitchFamily="2" charset="2"/>
              </a:rPr>
              <a:t> muziek</a:t>
            </a:r>
            <a:r>
              <a:rPr lang="nl-NL" dirty="0" smtClean="0">
                <a:sym typeface="Wingdings" panose="05000000000000000000" pitchFamily="2" charset="2"/>
              </a:rPr>
              <a:t> zonder hoofd toonsoort. </a:t>
            </a:r>
            <a:endParaRPr lang="nl-NL" baseline="0" dirty="0" smtClean="0"/>
          </a:p>
          <a:p>
            <a:endParaRPr lang="nl-NL" baseline="0" dirty="0"/>
          </a:p>
          <a:p>
            <a:endParaRPr lang="nl-NL" b="1" baseline="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nl-NL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nl-NL" b="1" baseline="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nl-NL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nl-NL" b="1" baseline="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nl-NL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nl-NL" b="1" baseline="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nl-N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Arnold Schoenberg: Erwartung op. 17 (Excerpts)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689" y="3034730"/>
            <a:ext cx="3314307" cy="248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35 best Egon Schiele, Gustav Klimt images on Pinteres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849" y="607955"/>
            <a:ext cx="1657843" cy="246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844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57200" y="339634"/>
            <a:ext cx="448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B0F0"/>
                </a:solidFill>
              </a:rPr>
              <a:t>Kunst en gevoel</a:t>
            </a: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57200" y="1318736"/>
            <a:ext cx="10241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chemeClr val="accent1"/>
                </a:solidFill>
              </a:rPr>
              <a:t>twaalftoonsysteem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nl-NL" dirty="0" smtClean="0"/>
              <a:t>1923</a:t>
            </a:r>
          </a:p>
          <a:p>
            <a:endParaRPr lang="nl-NL" dirty="0"/>
          </a:p>
          <a:p>
            <a:r>
              <a:rPr lang="nl-NL" dirty="0" err="1" smtClean="0"/>
              <a:t>Schonberg</a:t>
            </a:r>
            <a:r>
              <a:rPr lang="nl-NL" dirty="0" smtClean="0"/>
              <a:t> gebruikt de chromatische toonlader (ook de halve tonen worden gebruikt).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De componist bepaalt zelf hoe hij de twaalf tonen rangschikt en elke toon mag pas weer gebruikt worden als de hele reeks is afgewerkt.</a:t>
            </a:r>
            <a:br>
              <a:rPr lang="nl-NL" dirty="0"/>
            </a:br>
            <a:endParaRPr lang="nl-NL" dirty="0"/>
          </a:p>
        </p:txBody>
      </p:sp>
      <p:pic>
        <p:nvPicPr>
          <p:cNvPr id="4" name="Picture 17" descr="http://www.aboutvienna.org/images/klein/schoenber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7453" y="3073062"/>
            <a:ext cx="2238374" cy="265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http://upload.wikimedia.org/wikipedia/commons/thumb/4/46/Schoenberg_op11_no1_excerpt.png/300px-Schoenberg_op11_no1_excerp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862" y="3073062"/>
            <a:ext cx="5057067" cy="173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1960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57200" y="339634"/>
            <a:ext cx="448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B0F0"/>
                </a:solidFill>
              </a:rPr>
              <a:t>Kunst en gevoel</a:t>
            </a: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705600" y="6423025"/>
            <a:ext cx="10461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000" baseline="0">
                <a:solidFill>
                  <a:schemeClr val="bg1"/>
                </a:solidFill>
                <a:latin typeface="Arial" charset="0"/>
              </a:rPr>
              <a:t>Vaslav Nijinsky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79388" y="519113"/>
            <a:ext cx="5791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800" baseline="0" dirty="0">
                <a:solidFill>
                  <a:srgbClr val="376092"/>
                </a:solidFill>
              </a:rPr>
              <a:t/>
            </a:r>
            <a:br>
              <a:rPr lang="nl-NL" sz="1800" baseline="0" dirty="0">
                <a:solidFill>
                  <a:srgbClr val="376092"/>
                </a:solidFill>
              </a:rPr>
            </a:br>
            <a:endParaRPr lang="nl-NL" sz="1800" baseline="0" dirty="0">
              <a:solidFill>
                <a:srgbClr val="376092"/>
              </a:solidFill>
            </a:endParaRPr>
          </a:p>
          <a:p>
            <a:r>
              <a:rPr lang="nl-NL" baseline="0" dirty="0" smtClean="0"/>
              <a:t>Le ballet </a:t>
            </a:r>
            <a:r>
              <a:rPr lang="nl-NL" baseline="0" dirty="0" err="1" smtClean="0"/>
              <a:t>Russes</a:t>
            </a:r>
            <a:endParaRPr lang="nl-NL" baseline="0" dirty="0" smtClean="0"/>
          </a:p>
          <a:p>
            <a:r>
              <a:rPr lang="nl-NL" baseline="0" dirty="0" err="1" smtClean="0"/>
              <a:t>Diaghilev</a:t>
            </a:r>
            <a:r>
              <a:rPr lang="nl-NL" baseline="0" dirty="0" smtClean="0"/>
              <a:t> </a:t>
            </a:r>
            <a:r>
              <a:rPr lang="nl-NL" baseline="0" dirty="0"/>
              <a:t>(leider gezelschap)</a:t>
            </a:r>
          </a:p>
          <a:p>
            <a:r>
              <a:rPr lang="nl-NL" baseline="0" dirty="0" err="1"/>
              <a:t>Vaslav</a:t>
            </a:r>
            <a:r>
              <a:rPr lang="nl-NL" baseline="0" dirty="0"/>
              <a:t> </a:t>
            </a:r>
            <a:r>
              <a:rPr lang="nl-NL" baseline="0" dirty="0" err="1"/>
              <a:t>Nijinski</a:t>
            </a:r>
            <a:r>
              <a:rPr lang="nl-NL" baseline="0" dirty="0"/>
              <a:t> </a:t>
            </a:r>
            <a:r>
              <a:rPr lang="nl-NL" i="1" baseline="0" dirty="0"/>
              <a:t>‘hij spring zo hoog dat zelfs de vogels jaloers zijn’.</a:t>
            </a:r>
            <a:r>
              <a:rPr lang="nl-NL" baseline="0" dirty="0"/>
              <a:t/>
            </a:r>
            <a:br>
              <a:rPr lang="nl-NL" baseline="0" dirty="0"/>
            </a:br>
            <a:r>
              <a:rPr lang="nl-NL" baseline="0" dirty="0"/>
              <a:t>Léon Bakst (kostuumontwerp)</a:t>
            </a:r>
          </a:p>
          <a:p>
            <a:r>
              <a:rPr lang="nl-NL" baseline="0" dirty="0"/>
              <a:t>Igor Stravinsky (componist)</a:t>
            </a:r>
          </a:p>
        </p:txBody>
      </p:sp>
      <p:pic>
        <p:nvPicPr>
          <p:cNvPr id="5" name="Picture 7" descr="C:\Users\John\Pictures\Bespiegeling\Rituele oerdans\Nijin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8308" y="708966"/>
            <a:ext cx="310038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C:\Users\John\Pictures\Bespiegeling\Rituele oerdans\Léon Bakst_Kostuum voor Nijinsky 19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657600"/>
            <a:ext cx="1958975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C:\Users\John\Pictures\Bespiegeling\Rituele oerdans\Léon Bakst-narciss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657600"/>
            <a:ext cx="1981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81000" y="6583363"/>
            <a:ext cx="19669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000" baseline="0">
                <a:solidFill>
                  <a:schemeClr val="bg1"/>
                </a:solidFill>
                <a:latin typeface="Arial" charset="0"/>
              </a:rPr>
              <a:t>Kostuum voor een Faune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438400" y="6583363"/>
            <a:ext cx="1981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000" baseline="0">
                <a:solidFill>
                  <a:schemeClr val="bg1"/>
                </a:solidFill>
                <a:latin typeface="Arial" charset="0"/>
              </a:rPr>
              <a:t>Kostuum voor Narcissus</a:t>
            </a:r>
          </a:p>
        </p:txBody>
      </p:sp>
    </p:spTree>
    <p:extLst>
      <p:ext uri="{BB962C8B-B14F-4D97-AF65-F5344CB8AC3E}">
        <p14:creationId xmlns:p14="http://schemas.microsoft.com/office/powerpoint/2010/main" val="340235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57200" y="339634"/>
            <a:ext cx="448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B0F0"/>
                </a:solidFill>
              </a:rPr>
              <a:t>Kunst en gevoel</a:t>
            </a:r>
            <a:endParaRPr lang="nl-NL" dirty="0">
              <a:solidFill>
                <a:srgbClr val="00B0F0"/>
              </a:solidFill>
            </a:endParaRPr>
          </a:p>
        </p:txBody>
      </p:sp>
      <p:pic>
        <p:nvPicPr>
          <p:cNvPr id="3" name="Picture 1032" descr="C:\Users\John\Pictures\Bespiegeling\H11Spiegel\Rituele oerdans\Nijinsky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4988" y="634901"/>
            <a:ext cx="31464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029"/>
          <p:cNvSpPr txBox="1">
            <a:spLocks noChangeArrowheads="1"/>
          </p:cNvSpPr>
          <p:nvPr/>
        </p:nvSpPr>
        <p:spPr bwMode="auto">
          <a:xfrm>
            <a:off x="152400" y="457200"/>
            <a:ext cx="57912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 sz="1400" baseline="0" dirty="0"/>
          </a:p>
          <a:p>
            <a:r>
              <a:rPr lang="nl-NL" sz="1400" baseline="0" dirty="0"/>
              <a:t/>
            </a:r>
            <a:br>
              <a:rPr lang="nl-NL" sz="1400" baseline="0" dirty="0"/>
            </a:br>
            <a:r>
              <a:rPr lang="nl-NL" baseline="0" dirty="0" err="1"/>
              <a:t>Russchische</a:t>
            </a:r>
            <a:r>
              <a:rPr lang="nl-NL" baseline="0" dirty="0"/>
              <a:t> traditie, de lente te vieren. </a:t>
            </a:r>
          </a:p>
          <a:p>
            <a:r>
              <a:rPr lang="nl-NL" baseline="0" dirty="0" smtClean="0"/>
              <a:t>Stravinsky </a:t>
            </a:r>
            <a:r>
              <a:rPr lang="nl-NL" baseline="0" dirty="0"/>
              <a:t>vertolkt het geweld door een ingewikkelde opeenstapeling van akkoorden, een uitbarsting van klanken en onregelmatige ritmische </a:t>
            </a:r>
            <a:r>
              <a:rPr lang="nl-NL" baseline="0" dirty="0" smtClean="0"/>
              <a:t>structuren</a:t>
            </a:r>
          </a:p>
          <a:p>
            <a:endParaRPr lang="nl-NL" dirty="0"/>
          </a:p>
          <a:p>
            <a:r>
              <a:rPr lang="nl-NL" baseline="0" dirty="0" smtClean="0"/>
              <a:t>Dans</a:t>
            </a:r>
            <a:r>
              <a:rPr lang="nl-NL" baseline="0" dirty="0"/>
              <a:t>: blootsvoets stampvoeten, zwaartekracht wint van gewichtloosheid: lichamen storten zich ter aarde. </a:t>
            </a:r>
          </a:p>
        </p:txBody>
      </p:sp>
      <p:pic>
        <p:nvPicPr>
          <p:cNvPr id="5" name="Picture 1033" descr="C:\Users\John\Pictures\Bespiegeling\H11Spiegel\Rituele oerdans\Sacre-du-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733800"/>
            <a:ext cx="4191000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34" descr="C:\Users\John\Pictures\Bespiegeling\H11Spiegel\Rituele oerdans\Sacre-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657600"/>
            <a:ext cx="2768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37" descr="C:\Users\John\Pictures\Bespiegeling\H11Spiegel\Rituele oerdans\untitled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3988" y="3505200"/>
            <a:ext cx="14827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2591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589649" y="2504049"/>
            <a:ext cx="907366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800" dirty="0"/>
              <a:t>Modern?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3972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57200" y="339634"/>
            <a:ext cx="448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B0F0"/>
                </a:solidFill>
              </a:rPr>
              <a:t>Kunst en gevoel</a:t>
            </a: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600891" y="4776301"/>
            <a:ext cx="57737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Naast de </a:t>
            </a:r>
            <a:r>
              <a:rPr lang="nl-NL" dirty="0" err="1" smtClean="0"/>
              <a:t>Sacre</a:t>
            </a:r>
            <a:r>
              <a:rPr lang="nl-NL" dirty="0" smtClean="0"/>
              <a:t>, zijn er meer ontwikkelingen geweest binnen de dans. </a:t>
            </a:r>
          </a:p>
          <a:p>
            <a:endParaRPr lang="nl-NL" dirty="0"/>
          </a:p>
          <a:p>
            <a:r>
              <a:rPr lang="nl-NL" dirty="0" err="1" smtClean="0"/>
              <a:t>Loïe</a:t>
            </a:r>
            <a:r>
              <a:rPr lang="nl-NL" dirty="0" smtClean="0"/>
              <a:t> </a:t>
            </a:r>
            <a:r>
              <a:rPr lang="nl-NL" dirty="0" err="1" smtClean="0"/>
              <a:t>Fuller</a:t>
            </a:r>
            <a:r>
              <a:rPr lang="nl-NL" dirty="0" smtClean="0"/>
              <a:t> (1862-1928) , is één van de eerste die de klassieke regels over boord gooit. </a:t>
            </a:r>
            <a:endParaRPr lang="nl-NL" dirty="0"/>
          </a:p>
        </p:txBody>
      </p:sp>
      <p:pic>
        <p:nvPicPr>
          <p:cNvPr id="1026" name="Picture 2" descr="LoÃ¯e Fuller a utilisÃ© des voilages et des lumiÃ¨r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364" y="872853"/>
            <a:ext cx="3796514" cy="555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ie Fuller &amp; The Serpentine Dance Â« Erin Wyl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836" y="872853"/>
            <a:ext cx="4643838" cy="373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188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57200" y="339634"/>
            <a:ext cx="448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B0F0"/>
                </a:solidFill>
              </a:rPr>
              <a:t>Kunst en gevoel</a:t>
            </a: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613954" y="4297680"/>
            <a:ext cx="4480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Isadora</a:t>
            </a:r>
            <a:r>
              <a:rPr lang="nl-NL" dirty="0" smtClean="0"/>
              <a:t> Duncan (1878-1927)</a:t>
            </a:r>
          </a:p>
          <a:p>
            <a:endParaRPr lang="nl-NL" dirty="0"/>
          </a:p>
          <a:p>
            <a:r>
              <a:rPr lang="nl-NL" dirty="0" smtClean="0"/>
              <a:t>Duncan is geïnteresseerd in de Griekse cultuur en laat zich daar door inspireren.</a:t>
            </a:r>
          </a:p>
          <a:p>
            <a:endParaRPr lang="nl-NL" dirty="0"/>
          </a:p>
          <a:p>
            <a:r>
              <a:rPr lang="nl-NL" dirty="0" smtClean="0"/>
              <a:t>Natuurlijke bewegingen </a:t>
            </a:r>
            <a:r>
              <a:rPr lang="nl-NL" dirty="0" smtClean="0">
                <a:sym typeface="Wingdings" panose="05000000000000000000" pitchFamily="2" charset="2"/>
              </a:rPr>
              <a:t>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Lopen, rennen en springen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2050" name="Picture 2" descr="Isadora Duncan | Lori Belilove &amp; The Isadora Duncan Dance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688" y="524300"/>
            <a:ext cx="3952883" cy="590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272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57200" y="339634"/>
            <a:ext cx="448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B0F0"/>
                </a:solidFill>
              </a:rPr>
              <a:t>Kunst en gevoel</a:t>
            </a:r>
            <a:endParaRPr lang="nl-NL" dirty="0">
              <a:solidFill>
                <a:srgbClr val="00B0F0"/>
              </a:solidFill>
            </a:endParaRPr>
          </a:p>
        </p:txBody>
      </p:sp>
      <p:pic>
        <p:nvPicPr>
          <p:cNvPr id="3074" name="Picture 2" descr="http://www.euratlas.net/history/europe/1900/19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9" t="4099" b="27676"/>
          <a:stretch/>
        </p:blipFill>
        <p:spPr bwMode="auto">
          <a:xfrm>
            <a:off x="4937760" y="2295539"/>
            <a:ext cx="5264331" cy="321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ekromde pijl-omlaag 3"/>
          <p:cNvSpPr/>
          <p:nvPr/>
        </p:nvSpPr>
        <p:spPr>
          <a:xfrm rot="21142498" flipH="1">
            <a:off x="5534603" y="3127623"/>
            <a:ext cx="3551209" cy="91679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1028" name="Picture 4" descr="Les Ballets russes de Diaghilev | Serge Lif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393" y="332046"/>
            <a:ext cx="1645150" cy="281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59674" y="4912360"/>
            <a:ext cx="4075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De komst van de Russische dansers naar Europa, zorgen voor vernieuwing.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6274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Ballerina logo.png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980" y="982210"/>
            <a:ext cx="2519972" cy="241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57200" y="339634"/>
            <a:ext cx="448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B0F0"/>
                </a:solidFill>
              </a:rPr>
              <a:t>Kunst en gevoel</a:t>
            </a:r>
            <a:endParaRPr lang="nl-NL" dirty="0">
              <a:solidFill>
                <a:srgbClr val="00B0F0"/>
              </a:solidFill>
            </a:endParaRPr>
          </a:p>
        </p:txBody>
      </p:sp>
      <p:pic>
        <p:nvPicPr>
          <p:cNvPr id="2054" name="Picture 6" descr="Female break dancer - Transparent PNG &amp; SVG vecto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594" y="3814355"/>
            <a:ext cx="2873827" cy="28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990437" y="3814355"/>
            <a:ext cx="28085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Klassiek ballet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Verhalend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Klassieke posities</a:t>
            </a:r>
          </a:p>
          <a:p>
            <a:pPr marL="285750" indent="-285750">
              <a:buFontTx/>
              <a:buChar char="-"/>
            </a:pPr>
            <a:r>
              <a:rPr lang="nl-NL" dirty="0"/>
              <a:t>Realistische decors</a:t>
            </a:r>
          </a:p>
          <a:p>
            <a:endParaRPr lang="nl-NL" dirty="0" smtClean="0"/>
          </a:p>
          <a:p>
            <a:pPr marL="285750" indent="-285750">
              <a:buFontTx/>
              <a:buChar char="-"/>
            </a:pPr>
            <a:r>
              <a:rPr lang="nl-NL" dirty="0" smtClean="0"/>
              <a:t>Verticaal gericht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Spitzen</a:t>
            </a:r>
          </a:p>
          <a:p>
            <a:pPr marL="285750" indent="-285750">
              <a:buFontTx/>
              <a:buChar char="-"/>
            </a:pPr>
            <a:r>
              <a:rPr lang="nl-NL" dirty="0" err="1" smtClean="0"/>
              <a:t>Tu-tu’s</a:t>
            </a:r>
            <a:endParaRPr lang="nl-NL" dirty="0" smtClean="0"/>
          </a:p>
          <a:p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smtClean="0"/>
              <a:t>Zweven, gewichtloosheid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7485017" y="849086"/>
            <a:ext cx="33310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Dans</a:t>
            </a:r>
          </a:p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smtClean="0"/>
              <a:t>Niet (per se) verhalend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Geen voorgeschreven kleding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Staat alle bewegingen toe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Meer gericht op de aarde, niet verticaal gericht.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Spanning-ontspanning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7355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57200" y="339634"/>
            <a:ext cx="448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B0F0"/>
                </a:solidFill>
              </a:rPr>
              <a:t>Kunst en gevoel</a:t>
            </a:r>
            <a:endParaRPr lang="nl-NL" dirty="0">
              <a:solidFill>
                <a:srgbClr val="00B0F0"/>
              </a:solidFill>
            </a:endParaRPr>
          </a:p>
        </p:txBody>
      </p:sp>
      <p:pic>
        <p:nvPicPr>
          <p:cNvPr id="3074" name="Picture 2" descr="Keunstwurkj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998" y="1182188"/>
            <a:ext cx="3789408" cy="532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27018" y="4272677"/>
            <a:ext cx="55517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Mary Wigman 1886-1973</a:t>
            </a:r>
          </a:p>
          <a:p>
            <a:endParaRPr lang="nl-NL" dirty="0"/>
          </a:p>
          <a:p>
            <a:r>
              <a:rPr lang="nl-NL" dirty="0" err="1" smtClean="0"/>
              <a:t>Ausdrucktanz</a:t>
            </a:r>
            <a:endParaRPr lang="nl-NL" dirty="0" smtClean="0"/>
          </a:p>
          <a:p>
            <a:r>
              <a:rPr lang="nl-NL" dirty="0" smtClean="0"/>
              <a:t>Expressionistische dans</a:t>
            </a:r>
          </a:p>
          <a:p>
            <a:endParaRPr lang="nl-NL" dirty="0"/>
          </a:p>
          <a:p>
            <a:r>
              <a:rPr lang="nl-NL" dirty="0" smtClean="0"/>
              <a:t>Angst, wraak, verdriet </a:t>
            </a:r>
            <a:r>
              <a:rPr lang="nl-NL" dirty="0" smtClean="0">
                <a:sym typeface="Wingdings" panose="05000000000000000000" pitchFamily="2" charset="2"/>
              </a:rPr>
              <a:t> negatieve gevoelens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3944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57200" y="339634"/>
            <a:ext cx="448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B0F0"/>
                </a:solidFill>
              </a:rPr>
              <a:t>Kunst en gevoel</a:t>
            </a:r>
            <a:endParaRPr lang="nl-NL" dirty="0">
              <a:solidFill>
                <a:srgbClr val="00B0F0"/>
              </a:solidFill>
            </a:endParaRPr>
          </a:p>
        </p:txBody>
      </p:sp>
      <p:pic>
        <p:nvPicPr>
          <p:cNvPr id="4098" name="Picture 2" descr="Joffrey Ballet revives Kurt Jooss âThe Green Tableâ fo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792" y="2647406"/>
            <a:ext cx="52768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40080" y="3644537"/>
            <a:ext cx="44021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Kurt </a:t>
            </a:r>
            <a:r>
              <a:rPr lang="nl-NL" dirty="0" err="1" smtClean="0"/>
              <a:t>Jooss</a:t>
            </a:r>
            <a:r>
              <a:rPr lang="nl-NL" dirty="0" smtClean="0"/>
              <a:t> (1901-1977)</a:t>
            </a:r>
          </a:p>
          <a:p>
            <a:r>
              <a:rPr lang="nl-NL" dirty="0" smtClean="0"/>
              <a:t>Leerling van Mary </a:t>
            </a:r>
            <a:r>
              <a:rPr lang="nl-NL" dirty="0"/>
              <a:t>W</a:t>
            </a:r>
            <a:r>
              <a:rPr lang="nl-NL" dirty="0" smtClean="0"/>
              <a:t>igman</a:t>
            </a:r>
          </a:p>
          <a:p>
            <a:endParaRPr lang="nl-NL" dirty="0" smtClean="0"/>
          </a:p>
          <a:p>
            <a:r>
              <a:rPr lang="nl-NL" dirty="0" smtClean="0"/>
              <a:t>Combineert </a:t>
            </a:r>
            <a:r>
              <a:rPr lang="nl-NL" dirty="0" err="1" smtClean="0"/>
              <a:t>ausdrucktanz</a:t>
            </a:r>
            <a:r>
              <a:rPr lang="nl-NL" dirty="0" smtClean="0"/>
              <a:t> met ballet</a:t>
            </a:r>
          </a:p>
          <a:p>
            <a:endParaRPr lang="nl-NL" dirty="0"/>
          </a:p>
          <a:p>
            <a:r>
              <a:rPr lang="nl-NL" dirty="0" smtClean="0"/>
              <a:t>De groene tafel </a:t>
            </a:r>
            <a:r>
              <a:rPr lang="nl-NL" dirty="0" smtClean="0">
                <a:sym typeface="Wingdings" panose="05000000000000000000" pitchFamily="2" charset="2"/>
              </a:rPr>
              <a:t>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Aanklacht tegen oorlog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Inspiratie: middeleeuwse dodendans</a:t>
            </a:r>
          </a:p>
          <a:p>
            <a:r>
              <a:rPr lang="nl-NL" dirty="0" smtClean="0"/>
              <a:t>Kritiek op de Duitse politiek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3595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57200" y="339634"/>
            <a:ext cx="448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B0F0"/>
                </a:solidFill>
              </a:rPr>
              <a:t>Kunst en gevoel</a:t>
            </a:r>
            <a:endParaRPr lang="nl-NL" dirty="0">
              <a:solidFill>
                <a:srgbClr val="00B0F0"/>
              </a:solidFill>
            </a:endParaRPr>
          </a:p>
        </p:txBody>
      </p:sp>
      <p:pic>
        <p:nvPicPr>
          <p:cNvPr id="5126" name="Picture 6" descr="Google doodle re: Martha Graham by Ryan Woodward â HostHideou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8"/>
          <a:stretch/>
        </p:blipFill>
        <p:spPr bwMode="auto">
          <a:xfrm>
            <a:off x="7013576" y="875211"/>
            <a:ext cx="3711030" cy="198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he Digital Teacher: Schools : Martha Graham doodle &amp; Art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180" y="3135085"/>
            <a:ext cx="4529821" cy="345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61704" y="4286546"/>
            <a:ext cx="52643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Martha Graham (1894-1991)</a:t>
            </a:r>
          </a:p>
          <a:p>
            <a:endParaRPr lang="nl-NL" dirty="0"/>
          </a:p>
          <a:p>
            <a:r>
              <a:rPr lang="nl-NL" dirty="0" smtClean="0"/>
              <a:t>Graham dans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Afgeleid van de </a:t>
            </a:r>
            <a:r>
              <a:rPr lang="nl-NL" dirty="0" err="1" smtClean="0"/>
              <a:t>ausdrucktanz</a:t>
            </a:r>
            <a:endParaRPr lang="nl-NL" dirty="0" smtClean="0"/>
          </a:p>
          <a:p>
            <a:pPr marL="285750" indent="-285750">
              <a:buFontTx/>
              <a:buChar char="-"/>
            </a:pPr>
            <a:r>
              <a:rPr lang="nl-NL" dirty="0" err="1" smtClean="0"/>
              <a:t>Contraction</a:t>
            </a:r>
            <a:r>
              <a:rPr lang="nl-NL" dirty="0" smtClean="0"/>
              <a:t> &amp; release </a:t>
            </a:r>
            <a:r>
              <a:rPr lang="nl-NL" dirty="0" smtClean="0">
                <a:sym typeface="Wingdings" panose="05000000000000000000" pitchFamily="2" charset="2"/>
              </a:rPr>
              <a:t> vanuit het middenrif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sym typeface="Wingdings" panose="05000000000000000000" pitchFamily="2" charset="2"/>
              </a:rPr>
              <a:t>Blote voeten, aards, lichamelijk.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sym typeface="Wingdings" panose="05000000000000000000" pitchFamily="2" charset="2"/>
              </a:rPr>
              <a:t>Expressionistisch  </a:t>
            </a:r>
            <a:endParaRPr lang="nl-NL" dirty="0" smtClean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3435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57200" y="339634"/>
            <a:ext cx="448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B0F0"/>
                </a:solidFill>
              </a:rPr>
              <a:t>Kunst en gevoel</a:t>
            </a:r>
            <a:endParaRPr lang="nl-NL" dirty="0">
              <a:solidFill>
                <a:srgbClr val="00B0F0"/>
              </a:solidFill>
            </a:endParaRPr>
          </a:p>
        </p:txBody>
      </p:sp>
      <p:pic>
        <p:nvPicPr>
          <p:cNvPr id="1026" name="Picture 2" descr=": Set Design , Cinema | The Red 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131" y="1358536"/>
            <a:ext cx="5909849" cy="440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4766" y="1358536"/>
            <a:ext cx="39057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De eerste expressionistische film</a:t>
            </a:r>
          </a:p>
          <a:p>
            <a:endParaRPr lang="nl-NL" dirty="0" smtClean="0"/>
          </a:p>
          <a:p>
            <a:r>
              <a:rPr lang="nl-NL" dirty="0" smtClean="0"/>
              <a:t>Das cabinet des Dr. </a:t>
            </a:r>
            <a:r>
              <a:rPr lang="nl-NL" dirty="0" err="1" smtClean="0"/>
              <a:t>Caligari</a:t>
            </a:r>
            <a:r>
              <a:rPr lang="nl-NL" dirty="0" smtClean="0"/>
              <a:t> 1919</a:t>
            </a:r>
          </a:p>
          <a:p>
            <a:r>
              <a:rPr lang="nl-NL" dirty="0" smtClean="0"/>
              <a:t>Robert Wiene</a:t>
            </a:r>
          </a:p>
          <a:p>
            <a:endParaRPr lang="nl-NL" dirty="0"/>
          </a:p>
          <a:p>
            <a:r>
              <a:rPr lang="nl-NL" dirty="0" smtClean="0"/>
              <a:t>Kenmerken: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Vreemde camera standpunten (veel kikvors of vogelvlucht).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Donkere scènes, belicht vanuit een vreemde hoek.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Bizarre en/of symbolische decors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Expressieve gebaren. </a:t>
            </a:r>
          </a:p>
          <a:p>
            <a:r>
              <a:rPr lang="nl-NL" dirty="0" smtClean="0"/>
              <a:t> </a:t>
            </a:r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- Groot contrast met slapstick (VS)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2078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57200" y="339634"/>
            <a:ext cx="448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B0F0"/>
                </a:solidFill>
              </a:rPr>
              <a:t>Kunst en gevoel</a:t>
            </a:r>
            <a:endParaRPr lang="nl-NL" dirty="0">
              <a:solidFill>
                <a:srgbClr val="00B0F0"/>
              </a:solidFill>
            </a:endParaRPr>
          </a:p>
        </p:txBody>
      </p:sp>
      <p:pic>
        <p:nvPicPr>
          <p:cNvPr id="2050" name="Picture 2" descr="http://derekwinnert.com/wp-content/uploads/2013/09/7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056" y="0"/>
            <a:ext cx="46199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57200" y="3429000"/>
            <a:ext cx="51467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Nosferatu</a:t>
            </a:r>
            <a:r>
              <a:rPr lang="nl-NL" dirty="0" smtClean="0"/>
              <a:t>, </a:t>
            </a:r>
            <a:r>
              <a:rPr lang="nl-NL" dirty="0" err="1" smtClean="0"/>
              <a:t>eine</a:t>
            </a:r>
            <a:r>
              <a:rPr lang="nl-NL" dirty="0" smtClean="0"/>
              <a:t> </a:t>
            </a:r>
            <a:r>
              <a:rPr lang="nl-NL" dirty="0" err="1" smtClean="0"/>
              <a:t>symphonie</a:t>
            </a:r>
            <a:r>
              <a:rPr lang="nl-NL" dirty="0" smtClean="0"/>
              <a:t> des </a:t>
            </a:r>
            <a:r>
              <a:rPr lang="nl-NL" dirty="0" err="1" smtClean="0"/>
              <a:t>gravens</a:t>
            </a:r>
            <a:endParaRPr lang="nl-NL" dirty="0"/>
          </a:p>
          <a:p>
            <a:r>
              <a:rPr lang="nl-NL" dirty="0" smtClean="0"/>
              <a:t>F.W. </a:t>
            </a:r>
            <a:r>
              <a:rPr lang="nl-NL" dirty="0" err="1" smtClean="0"/>
              <a:t>Murnau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Verfilming van de horrorroman Graaf Dracula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0472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57200" y="339634"/>
            <a:ext cx="448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B0F0"/>
                </a:solidFill>
              </a:rPr>
              <a:t>Kunst en gevoel</a:t>
            </a:r>
            <a:endParaRPr lang="nl-NL" dirty="0">
              <a:solidFill>
                <a:srgbClr val="00B0F0"/>
              </a:solidFill>
            </a:endParaRPr>
          </a:p>
        </p:txBody>
      </p:sp>
      <p:pic>
        <p:nvPicPr>
          <p:cNvPr id="3074" name="Picture 2" descr="transpress nz: Fritz Lang's Metropolis movie now availabl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204" y="-2505"/>
            <a:ext cx="3162390" cy="691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1927, Metropolis: Film, 1920s | The Red L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483" y="1449978"/>
            <a:ext cx="4652805" cy="416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383483" y="5708469"/>
            <a:ext cx="4652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Metropolis</a:t>
            </a:r>
          </a:p>
          <a:p>
            <a:r>
              <a:rPr lang="nl-NL" dirty="0" smtClean="0"/>
              <a:t>Fritz Lang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8009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dern Art | Funny Pictures, Quotes, Pics, Photos, Imag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567" y="2726470"/>
            <a:ext cx="45720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998806" y="858130"/>
            <a:ext cx="794824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Moderne kunst </a:t>
            </a:r>
            <a:r>
              <a:rPr lang="nl-NL" sz="32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</a:p>
          <a:p>
            <a:endParaRPr lang="nl-NL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nl-NL" dirty="0" err="1">
                <a:solidFill>
                  <a:schemeClr val="bg1"/>
                </a:solidFill>
                <a:sym typeface="Wingdings" panose="05000000000000000000" pitchFamily="2" charset="2"/>
              </a:rPr>
              <a:t>Avantgarde</a:t>
            </a:r>
            <a: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  <a:t>- Kunst uit de eerste helft van de twintigste eeuw.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2569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John\Pictures\Bespiegeling\H12Opmars\De Stijl\Mondraan Bomen langs het Gein 1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394" y="1363147"/>
            <a:ext cx="6480341" cy="440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7962314" y="4331430"/>
            <a:ext cx="31370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Wie is de kunstenaar?</a:t>
            </a:r>
          </a:p>
          <a:p>
            <a:r>
              <a:rPr lang="nl-NL" dirty="0"/>
              <a:t>In welk jaartal is het gemaakt?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3412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Victory Boogie Woogie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447" y="1308294"/>
            <a:ext cx="4335258" cy="433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5880296" y="4190753"/>
            <a:ext cx="31370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Wie is de kunstenaar?</a:t>
            </a:r>
          </a:p>
          <a:p>
            <a:r>
              <a:rPr lang="nl-NL" dirty="0"/>
              <a:t>In welk jaartal is het gemaakt?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7626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70559" y="467641"/>
            <a:ext cx="105844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B0F0"/>
                </a:solidFill>
              </a:rPr>
              <a:t>Spiegel aan scherven</a:t>
            </a:r>
          </a:p>
          <a:p>
            <a:endParaRPr lang="nl-NL" dirty="0"/>
          </a:p>
          <a:p>
            <a:r>
              <a:rPr lang="nl-NL" dirty="0">
                <a:solidFill>
                  <a:schemeClr val="bg1"/>
                </a:solidFill>
              </a:rPr>
              <a:t>Welke gebeurtenissen en ontwikkelen hebben invloed gehad op de avant-garde kunstenaars uit de eerste helft van de 20</a:t>
            </a:r>
            <a:r>
              <a:rPr lang="nl-NL" baseline="30000" dirty="0">
                <a:solidFill>
                  <a:schemeClr val="bg1"/>
                </a:solidFill>
              </a:rPr>
              <a:t>e</a:t>
            </a:r>
            <a:r>
              <a:rPr lang="nl-NL" dirty="0">
                <a:solidFill>
                  <a:schemeClr val="bg1"/>
                </a:solidFill>
              </a:rPr>
              <a:t> eeuw?</a:t>
            </a:r>
          </a:p>
          <a:p>
            <a:endParaRPr lang="nl-NL" dirty="0"/>
          </a:p>
        </p:txBody>
      </p:sp>
      <p:pic>
        <p:nvPicPr>
          <p:cNvPr id="3" name="Picture 6" descr="C:\Users\John\Pictures\Bespiegeling\H12Opmars\De Stijl\Mondraan Bomen langs het Gein 1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07" y="2729529"/>
            <a:ext cx="3559351" cy="241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Victory Boogie Woogie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727" y="1667970"/>
            <a:ext cx="4335258" cy="433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jl-rechts 4"/>
          <p:cNvSpPr/>
          <p:nvPr/>
        </p:nvSpPr>
        <p:spPr>
          <a:xfrm>
            <a:off x="5036234" y="3411613"/>
            <a:ext cx="1631852" cy="105507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9313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jahsonic.com/FreudMi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6956" y="336880"/>
            <a:ext cx="1439863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http://www.detandenfee.nl/content/rontgenf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2159" y="336880"/>
            <a:ext cx="15001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6" descr="C:\Users\John\Pictures\Bespiegeling\H11Spiegel\Vliegen\Bleriot_XI_Thulin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61296" y="339178"/>
            <a:ext cx="2332037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upload.wikimedia.org/wikipedia/commons/thumb/7/77/Ford_Model_%22T%22_car_no._2%2C_winner_of_the_1909_trans-continental_race_from_New_York_to_Seattle.jpg/304px-Ford_Model_%22T%22_car_no._2%2C_winner_of_the_1909_trans-continental_race_from_New_York_to_Seatt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541" y="336880"/>
            <a:ext cx="28956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usÃ©e NicÃ©phore NiÃ©pce and the invention of photography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678" y="3801641"/>
            <a:ext cx="3047295" cy="243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e innovatieve oorlog | Militaire Specta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98" y="4017301"/>
            <a:ext cx="3034513" cy="222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Verzetsmuseum | Communism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114" y="4419867"/>
            <a:ext cx="17621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5" descr="Afbeelding met persoon, man, buiten&#10;&#10;Beschrijving is gegenereerd met zeer hoge betrouwbaarheid">
            <a:extLst>
              <a:ext uri="{FF2B5EF4-FFF2-40B4-BE49-F238E27FC236}">
                <a16:creationId xmlns:a16="http://schemas.microsoft.com/office/drawing/2014/main" id="{37FAA63F-8B74-4378-B886-4B9193D4D5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65080" y="1426107"/>
            <a:ext cx="2743200" cy="225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34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57200" y="339634"/>
            <a:ext cx="448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B0F0"/>
                </a:solidFill>
              </a:rPr>
              <a:t>Kunst en gevoel</a:t>
            </a: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57200" y="1031966"/>
            <a:ext cx="6100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Expressie </a:t>
            </a:r>
            <a:r>
              <a:rPr lang="nl-NL" dirty="0" smtClean="0">
                <a:sym typeface="Wingdings" panose="05000000000000000000" pitchFamily="2" charset="2"/>
              </a:rPr>
              <a:t> uitdrukken</a:t>
            </a:r>
          </a:p>
          <a:p>
            <a:endParaRPr lang="nl-NL" dirty="0"/>
          </a:p>
        </p:txBody>
      </p:sp>
      <p:pic>
        <p:nvPicPr>
          <p:cNvPr id="3074" name="Picture 2" descr="https://www.artble.com/imgs/e/1/3/734432/two_men_contemplating_the_m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6" y="2025853"/>
            <a:ext cx="3620499" cy="288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pressionisme | Arte delle Don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31" y="2025853"/>
            <a:ext cx="3897965" cy="288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pressionis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962" y="2025853"/>
            <a:ext cx="3606573" cy="288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17566" y="4911112"/>
            <a:ext cx="3620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Romantiek</a:t>
            </a:r>
          </a:p>
          <a:p>
            <a:r>
              <a:rPr lang="nl-NL" dirty="0" smtClean="0"/>
              <a:t>Grootse meeslepende thema’s (extern)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056031" y="4911112"/>
            <a:ext cx="3897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Impressionisme</a:t>
            </a:r>
          </a:p>
          <a:p>
            <a:r>
              <a:rPr lang="nl-NL" dirty="0" smtClean="0"/>
              <a:t>Registratie van de waarneming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8271962" y="4911112"/>
            <a:ext cx="3606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Vincent van Gogh</a:t>
            </a:r>
          </a:p>
          <a:p>
            <a:r>
              <a:rPr lang="nl-NL" dirty="0" err="1" smtClean="0"/>
              <a:t>Post-impressionist</a:t>
            </a:r>
            <a:endParaRPr lang="nl-NL" dirty="0" smtClean="0"/>
          </a:p>
          <a:p>
            <a:r>
              <a:rPr lang="nl-NL" dirty="0" smtClean="0"/>
              <a:t>Wil gevoel overdragen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9602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57200" y="339634"/>
            <a:ext cx="448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B0F0"/>
                </a:solidFill>
              </a:rPr>
              <a:t>Kunst en gevoel</a:t>
            </a: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57200" y="849086"/>
            <a:ext cx="877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Welke kenmerken denk je dat er horen bij het expressionisme als stroming?</a:t>
            </a:r>
            <a:endParaRPr lang="nl-NL" dirty="0"/>
          </a:p>
        </p:txBody>
      </p:sp>
      <p:pic>
        <p:nvPicPr>
          <p:cNvPr id="4098" name="Picture 2" descr="The Scre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38" y="1549672"/>
            <a:ext cx="3763282" cy="479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2.bp.blogspot.com/-cNpJza8JBNg/VenLyU9KBWI/AAAAAAAE1y0/_D_fxGE0qo0/s1600/Wassily%2BKandinsky%2BTutt%2527Art%2540%2B%25288%25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935" y="1549673"/>
            <a:ext cx="5815536" cy="479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2226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660</Words>
  <Application>Microsoft Office PowerPoint</Application>
  <PresentationFormat>Breedbeeld</PresentationFormat>
  <Paragraphs>180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Kantoorthema</vt:lpstr>
      <vt:lpstr>Cultuur van het moderne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Cultuur van het moderne</dc:title>
  <dc:creator>Kraayvanger, MTJ (Marjolein)</dc:creator>
  <cp:lastModifiedBy>Kraayvanger, MTJ (Marjolein)</cp:lastModifiedBy>
  <cp:revision>60</cp:revision>
  <dcterms:created xsi:type="dcterms:W3CDTF">2018-12-04T13:06:51Z</dcterms:created>
  <dcterms:modified xsi:type="dcterms:W3CDTF">2019-02-12T12:43:03Z</dcterms:modified>
</cp:coreProperties>
</file>